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8" r:id="rId3"/>
    <p:sldId id="259" r:id="rId4"/>
    <p:sldId id="267" r:id="rId5"/>
    <p:sldId id="293" r:id="rId6"/>
    <p:sldId id="263" r:id="rId7"/>
    <p:sldId id="276" r:id="rId8"/>
    <p:sldId id="261" r:id="rId9"/>
    <p:sldId id="262" r:id="rId10"/>
    <p:sldId id="277" r:id="rId11"/>
    <p:sldId id="278" r:id="rId12"/>
    <p:sldId id="279" r:id="rId13"/>
    <p:sldId id="280" r:id="rId14"/>
    <p:sldId id="291" r:id="rId15"/>
    <p:sldId id="264" r:id="rId16"/>
    <p:sldId id="282" r:id="rId17"/>
    <p:sldId id="283" r:id="rId18"/>
    <p:sldId id="284" r:id="rId19"/>
    <p:sldId id="286" r:id="rId20"/>
    <p:sldId id="287" r:id="rId21"/>
    <p:sldId id="289" r:id="rId22"/>
    <p:sldId id="290" r:id="rId23"/>
    <p:sldId id="285" r:id="rId24"/>
    <p:sldId id="265" r:id="rId25"/>
    <p:sldId id="269" r:id="rId26"/>
    <p:sldId id="268" r:id="rId27"/>
    <p:sldId id="270" r:id="rId28"/>
    <p:sldId id="271" r:id="rId29"/>
    <p:sldId id="272" r:id="rId30"/>
    <p:sldId id="273" r:id="rId31"/>
    <p:sldId id="274" r:id="rId32"/>
    <p:sldId id="275" r:id="rId33"/>
    <p:sldId id="260" r:id="rId34"/>
    <p:sldId id="257" r:id="rId35"/>
    <p:sldId id="26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EBBB4-5C35-4084-80BE-24B310A6CBA0}" v="571" dt="2021-11-27T16:40:24.650"/>
    <p1510:client id="{1621CF91-7FE8-AF8F-B811-5D768D0B236A}" v="3" dt="2021-11-26T23:43:17.180"/>
    <p1510:client id="{2219823A-B00C-2919-4718-9C2A25C5F1E2}" v="213" dt="2021-11-26T17:47:25.780"/>
    <p1510:client id="{3BEAB4AF-D8BD-100C-9FA6-A9DD2126C2D8}" v="3" dt="2021-11-27T16:38:34.301"/>
    <p1510:client id="{548C4465-5BD4-02C3-4CDF-8DFC538793B7}" v="36" dt="2021-11-27T20:10:31.067"/>
    <p1510:client id="{7D574B11-F654-368A-6DB9-A4595E5F3BC4}" v="982" dt="2021-11-26T19:40:40.790"/>
    <p1510:client id="{8B30A704-7C96-F020-6024-7CA91EF5050F}" v="43" dt="2021-11-27T16:22:12.347"/>
    <p1510:client id="{BE37229C-6182-DEFC-7F14-018524DD0E30}" v="16" dt="2021-11-27T05:53:37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52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1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8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38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6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5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3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0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5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95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hyperlink" Target="https://static.wikia.nocookie.net/pm-universe/images/1/16/Kicks_NL.png/revision/latest?cb=20200427005430" TargetMode="External"/><Relationship Id="rId18" Type="http://schemas.openxmlformats.org/officeDocument/2006/relationships/hyperlink" Target="https://dodo.ac/np/images/4/47/Royal_Shirt_NH_Icon.png" TargetMode="External"/><Relationship Id="rId26" Type="http://schemas.openxmlformats.org/officeDocument/2006/relationships/hyperlink" Target="https://cdn.shopify.com/s/files/1/0372/6544/0906/products/BottomsTexPantsHalfJersey2_256x.png?v=1599373121" TargetMode="External"/><Relationship Id="rId3" Type="http://schemas.openxmlformats.org/officeDocument/2006/relationships/hyperlink" Target="https://cdn.mos.cms.futurecdn.net/2BVP42evN39irRf6UJosW9.jpg" TargetMode="External"/><Relationship Id="rId21" Type="http://schemas.openxmlformats.org/officeDocument/2006/relationships/hyperlink" Target="https://dodo.ac/np/images/4/40/Samurai_Greaves_%28Red%29_NH_Storage_Icon.png" TargetMode="External"/><Relationship Id="rId34" Type="http://schemas.openxmlformats.org/officeDocument/2006/relationships/hyperlink" Target="https://dodo.ac/np/images/b/b9/Marble-Dots_Tee_%28Black%29_NH_Icon.png" TargetMode="External"/><Relationship Id="rId7" Type="http://schemas.openxmlformats.org/officeDocument/2006/relationships/hyperlink" Target="https://dodo.ac/np/images/0/04/DAL_Tee_NH_Icon.png" TargetMode="External"/><Relationship Id="rId12" Type="http://schemas.openxmlformats.org/officeDocument/2006/relationships/hyperlink" Target="https://play.nintendo.com/images/masthead-img-timmy-tommy.f4b49fb7.cf659c6f.png" TargetMode="External"/><Relationship Id="rId17" Type="http://schemas.openxmlformats.org/officeDocument/2006/relationships/hyperlink" Target="https://dodo.ac/np/images/c/cf/Royal_Crown_NH_Icon.png" TargetMode="External"/><Relationship Id="rId25" Type="http://schemas.openxmlformats.org/officeDocument/2006/relationships/hyperlink" Target="https://www.akrpg.com/Images/AnimalCrossing/Database/TankBrown.png" TargetMode="External"/><Relationship Id="rId33" Type="http://schemas.openxmlformats.org/officeDocument/2006/relationships/hyperlink" Target="https://dodo.ac/np/images/d/d1/After-School_Jacket_%28Black%29_NH_Icon.png" TargetMode="External"/><Relationship Id="rId2" Type="http://schemas.openxmlformats.org/officeDocument/2006/relationships/hyperlink" Target="https://www.google.com/url?sa=i&amp;url=https%3A%2F%2Fnintendo.fandom.com%2Fwiki%2FAble_Sisters&amp;psig=AOvVaw0QtRoeC49YGe1A8_6hBkG5&amp;ust=1637180474607000&amp;source=images&amp;cd=vfe&amp;ved=0CAsQjRxqFwoTCLD3z9zanfQCFQAAAAAdAAAAABAJ" TargetMode="External"/><Relationship Id="rId16" Type="http://schemas.openxmlformats.org/officeDocument/2006/relationships/hyperlink" Target="https://static.wikia.nocookie.net/animalcrossing/images/f/fb/Pietro_NH.png/revision/latest?cb=20200802170031" TargetMode="External"/><Relationship Id="rId20" Type="http://schemas.openxmlformats.org/officeDocument/2006/relationships/hyperlink" Target="https://dodo.ac/np/images/e/ee/Noble_Pants_%28Black%29_NH_Storage_Icon.png" TargetMode="External"/><Relationship Id="rId29" Type="http://schemas.openxmlformats.org/officeDocument/2006/relationships/hyperlink" Target="https://dodo.ac/np/images/c/c1/Slip-On_School_Shoes_%28Red%29_NH_Icon.p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more.com/sites/imore.com/files/styles/xlarge/public/field/image/2020/04/animal-crossing-new-horizons-kicks_8.jpg" TargetMode="External"/><Relationship Id="rId11" Type="http://schemas.openxmlformats.org/officeDocument/2006/relationships/hyperlink" Target="https://dodo.ac/np/images/a/a7/Collarless_Coat_%28Gray%29_NH_Icon.png" TargetMode="External"/><Relationship Id="rId24" Type="http://schemas.openxmlformats.org/officeDocument/2006/relationships/hyperlink" Target="https://dodo.ac/np/images/8/8b/Paper_Bag_NH_Icon.png" TargetMode="External"/><Relationship Id="rId32" Type="http://schemas.openxmlformats.org/officeDocument/2006/relationships/hyperlink" Target="https://www.akrpg.com/Images/AnimalCrossing/Database/SlippersBlack.png" TargetMode="External"/><Relationship Id="rId5" Type="http://schemas.openxmlformats.org/officeDocument/2006/relationships/hyperlink" Target="https://www.gamespot.com/a/uploads/original/1552/15524586/3645343-inside%20able%20sisters%20%282%29.jpg" TargetMode="External"/><Relationship Id="rId15" Type="http://schemas.openxmlformats.org/officeDocument/2006/relationships/hyperlink" Target="https://static.wikia.nocookie.net/animalcrossing/images/9/95/Isabelle_NH.png/revision/latest?cb=20200610024111" TargetMode="External"/><Relationship Id="rId23" Type="http://schemas.openxmlformats.org/officeDocument/2006/relationships/hyperlink" Target="https://dodo.ac/np/images/b/b4/Zori_%28Black%29_NH_Icon.png" TargetMode="External"/><Relationship Id="rId28" Type="http://schemas.openxmlformats.org/officeDocument/2006/relationships/hyperlink" Target="https://acnhcdn.com/latest/ClosetIcon/ShoesSandalBeachborder2.png" TargetMode="External"/><Relationship Id="rId10" Type="http://schemas.openxmlformats.org/officeDocument/2006/relationships/hyperlink" Target="https://villagerdb.com/images/items/full/dolly-shirt.be0e082.png" TargetMode="External"/><Relationship Id="rId19" Type="http://schemas.openxmlformats.org/officeDocument/2006/relationships/hyperlink" Target="https://dodo.ac/np/images/4/40/Samurai_Shirt_%28Red%29_NH_Icon.png" TargetMode="External"/><Relationship Id="rId31" Type="http://schemas.openxmlformats.org/officeDocument/2006/relationships/hyperlink" Target="https://dodo.ac/np/images/5/51/Shower_Sandals_%28Black%29_NH_Icon.png" TargetMode="External"/><Relationship Id="rId4" Type="http://schemas.openxmlformats.org/officeDocument/2006/relationships/hyperlink" Target="https://dodo.ac/np/images/thumb/6/6c/1%2C000_Bells_NH_Inv_Icon.png/120px-1%2C000_Bells_NH_Inv_Icon.png" TargetMode="External"/><Relationship Id="rId9" Type="http://schemas.openxmlformats.org/officeDocument/2006/relationships/hyperlink" Target="https://dodo.ac/np/images/f/f5/Checkered_Muffler_%28White%29_NH_Icon.png" TargetMode="External"/><Relationship Id="rId14" Type="http://schemas.openxmlformats.org/officeDocument/2006/relationships/hyperlink" Target="https://static.wikia.nocookie.net/animalcrossingnewhorizons/images/0/06/Label.png/revision/latest?cb=20200222032721" TargetMode="External"/><Relationship Id="rId22" Type="http://schemas.openxmlformats.org/officeDocument/2006/relationships/hyperlink" Target="https://dodo.ac/np/images/4/48/Space_Boots_NH_Storage_Icon.png" TargetMode="External"/><Relationship Id="rId27" Type="http://schemas.openxmlformats.org/officeDocument/2006/relationships/hyperlink" Target="https://cdn.shopify.com/s/files/1/0372/6544/0906/products/BottomsTexPantsWideSuteteko2_300x300.png?v=1599373602" TargetMode="External"/><Relationship Id="rId30" Type="http://schemas.openxmlformats.org/officeDocument/2006/relationships/hyperlink" Target="https://dodo.ac/np/images/7/75/Restroom_Slippers_%28Navy_Blue%29_NH_Icon.png" TargetMode="External"/><Relationship Id="rId35" Type="http://schemas.openxmlformats.org/officeDocument/2006/relationships/hyperlink" Target="https://www.nintendoenthusiast.com/wp-content/uploads/2020/03/animal-crossing-update-1-1-0-s.jpg" TargetMode="External"/><Relationship Id="rId8" Type="http://schemas.openxmlformats.org/officeDocument/2006/relationships/hyperlink" Target="https://villagerdb.com/images/items/full/doublet.6127de7.pn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nimalcrossing.fandom.com/wiki/Bells" TargetMode="External"/><Relationship Id="rId2" Type="http://schemas.openxmlformats.org/officeDocument/2006/relationships/hyperlink" Target="https://acnl.fandom.com/wiki/Bel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okipedia.com/wiki/Clothing/New_Horizons" TargetMode="External"/><Relationship Id="rId4" Type="http://schemas.openxmlformats.org/officeDocument/2006/relationships/hyperlink" Target="https://www.xe.com/currencyconverter/convert/?Amount=1&amp;From=USD&amp;To=JP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A3E92BB3-3613-4DC5-97E0-299B04C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3810790"/>
            <a:ext cx="9966960" cy="1515834"/>
          </a:xfrm>
        </p:spPr>
        <p:txBody>
          <a:bodyPr>
            <a:noAutofit/>
          </a:bodyPr>
          <a:lstStyle/>
          <a:p>
            <a:r>
              <a:rPr lang="en-US" sz="5800">
                <a:cs typeface="Calibri Light"/>
              </a:rPr>
              <a:t>Animal Crossing Outfits:</a:t>
            </a:r>
            <a:br>
              <a:rPr lang="en-US" sz="4800">
                <a:cs typeface="Calibri Light"/>
              </a:rPr>
            </a:br>
            <a:r>
              <a:rPr lang="en-US" sz="4800">
                <a:cs typeface="Calibri Light"/>
              </a:rPr>
              <a:t> </a:t>
            </a:r>
            <a:r>
              <a:rPr lang="en-US" sz="4400">
                <a:cs typeface="Calibri Light"/>
              </a:rPr>
              <a:t>Price, Color, and Resale Value</a:t>
            </a:r>
            <a:endParaRPr lang="en-US" sz="4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5598293"/>
            <a:ext cx="8767860" cy="5536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Ryan Tran, Adam Tschida, Dara Zwemer, Colby Luttrell</a:t>
            </a:r>
            <a:endParaRPr lang="en-US" sz="2000"/>
          </a:p>
        </p:txBody>
      </p:sp>
      <p:pic>
        <p:nvPicPr>
          <p:cNvPr id="4" name="Picture 6" descr="Able Sisters | Nintendo | Fandom">
            <a:extLst>
              <a:ext uri="{FF2B5EF4-FFF2-40B4-BE49-F238E27FC236}">
                <a16:creationId xmlns:a16="http://schemas.microsoft.com/office/drawing/2014/main" id="{BB025B1B-8E37-4B98-B725-6AE8DCD2C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114" r="-4" b="29759"/>
          <a:stretch/>
        </p:blipFill>
        <p:spPr bwMode="auto">
          <a:xfrm>
            <a:off x="2940231" y="396388"/>
            <a:ext cx="6311537" cy="332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E88-3E2A-45DB-9FD5-B817F856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Buy Price – Initial </a:t>
            </a:r>
            <a:r>
              <a:rPr lang="en-US" err="1"/>
              <a:t>Groupby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C4D0-0F7B-4EC9-9550-1373BFC26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Grouped by item category</a:t>
            </a:r>
          </a:p>
          <a:p>
            <a:r>
              <a:rPr lang="en-US"/>
              <a:t>Reflective of mean buy price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3EE7518-CB65-47DE-B274-D56674EB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07" y="1959579"/>
            <a:ext cx="2490030" cy="4352321"/>
          </a:xfrm>
          <a:prstGeom prst="rect">
            <a:avLst/>
          </a:prstGeom>
        </p:spPr>
      </p:pic>
      <p:pic>
        <p:nvPicPr>
          <p:cNvPr id="4100" name="Picture 4" descr="Kicks | P.M. Universe Wiki | Fandom">
            <a:extLst>
              <a:ext uri="{FF2B5EF4-FFF2-40B4-BE49-F238E27FC236}">
                <a16:creationId xmlns:a16="http://schemas.microsoft.com/office/drawing/2014/main" id="{A74FA1D7-27A1-4284-BE33-F0ABC27D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286" y="2739887"/>
            <a:ext cx="3138982" cy="350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33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E88-3E2A-45DB-9FD5-B817F856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Buy Price – Initial </a:t>
            </a:r>
            <a:r>
              <a:rPr lang="en-US" err="1"/>
              <a:t>Groupby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C4D0-0F7B-4EC9-9550-1373BFC26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Grouped by primary color</a:t>
            </a:r>
          </a:p>
          <a:p>
            <a:r>
              <a:rPr lang="en-US">
                <a:ea typeface="+mn-lt"/>
                <a:cs typeface="+mn-lt"/>
              </a:rPr>
              <a:t>Reflective of mean buy price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E544BA3-AEEF-4C4F-8A1C-552A15E8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430" y="1876811"/>
            <a:ext cx="2360553" cy="4114800"/>
          </a:xfrm>
          <a:prstGeom prst="rect">
            <a:avLst/>
          </a:prstGeom>
        </p:spPr>
      </p:pic>
      <p:pic>
        <p:nvPicPr>
          <p:cNvPr id="6146" name="Picture 2" descr="Label | Animal Crossing: New Horizons Wiki | Fandom">
            <a:extLst>
              <a:ext uri="{FF2B5EF4-FFF2-40B4-BE49-F238E27FC236}">
                <a16:creationId xmlns:a16="http://schemas.microsoft.com/office/drawing/2014/main" id="{E399D970-9D8A-425D-9D6B-1524BFA2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007" y="1782361"/>
            <a:ext cx="2713174" cy="42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505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E88-3E2A-45DB-9FD5-B817F856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Buy Price – Initial </a:t>
            </a:r>
            <a:r>
              <a:rPr lang="en-US" err="1"/>
              <a:t>Groupby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C4D0-0F7B-4EC9-9550-1373BFC26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Grouped by count of themes covered</a:t>
            </a:r>
          </a:p>
          <a:p>
            <a:r>
              <a:rPr lang="en-US">
                <a:ea typeface="+mn-lt"/>
                <a:cs typeface="+mn-lt"/>
              </a:rPr>
              <a:t>Reflective of mean buy price</a:t>
            </a:r>
            <a:endParaRPr lang="en-US"/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FDD3C3A4-E97F-484D-A45A-20188858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96" y="1965960"/>
            <a:ext cx="1876425" cy="2276475"/>
          </a:xfrm>
          <a:prstGeom prst="rect">
            <a:avLst/>
          </a:prstGeom>
        </p:spPr>
      </p:pic>
      <p:pic>
        <p:nvPicPr>
          <p:cNvPr id="5" name="Picture 2" descr="Isabelle | Animal Crossing Wiki | Fandom">
            <a:extLst>
              <a:ext uri="{FF2B5EF4-FFF2-40B4-BE49-F238E27FC236}">
                <a16:creationId xmlns:a16="http://schemas.microsoft.com/office/drawing/2014/main" id="{97EC9B79-7743-4032-AB32-AC7E3B84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218" y="1727230"/>
            <a:ext cx="2266950" cy="414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8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E88-3E2A-45DB-9FD5-B817F856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Buy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C4D0-0F7B-4EC9-9550-1373BFC26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Some significant features found</a:t>
            </a:r>
          </a:p>
          <a:p>
            <a:r>
              <a:rPr lang="en-US"/>
              <a:t>Low explanatory power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3045470-B0AB-47AF-BF97-0D8F5E44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717" y="533399"/>
            <a:ext cx="5465956" cy="54659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89EED6-7BFD-4007-8CD9-5870463935DA}"/>
              </a:ext>
            </a:extLst>
          </p:cNvPr>
          <p:cNvSpPr/>
          <p:nvPr/>
        </p:nvSpPr>
        <p:spPr>
          <a:xfrm>
            <a:off x="8491653" y="555699"/>
            <a:ext cx="1700561" cy="2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7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89C0-9372-40C1-A94A-2D44B609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Dominant and Secondary Colors</a:t>
            </a:r>
          </a:p>
        </p:txBody>
      </p:sp>
      <p:pic>
        <p:nvPicPr>
          <p:cNvPr id="7170" name="Picture 2" descr="After-School Jacket (New Horizons) - Animal Crossing Wiki - Nookipedia">
            <a:extLst>
              <a:ext uri="{FF2B5EF4-FFF2-40B4-BE49-F238E27FC236}">
                <a16:creationId xmlns:a16="http://schemas.microsoft.com/office/drawing/2014/main" id="{09D62D6B-353A-4B49-B28A-B4A04B28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098" y="1951713"/>
            <a:ext cx="3578087" cy="35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arble-Dots Tee (New Horizons) - Animal Crossing Wiki - Nookipedia">
            <a:extLst>
              <a:ext uri="{FF2B5EF4-FFF2-40B4-BE49-F238E27FC236}">
                <a16:creationId xmlns:a16="http://schemas.microsoft.com/office/drawing/2014/main" id="{274CD700-E417-4041-B49E-54E24235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185" y="1951714"/>
            <a:ext cx="3578087" cy="35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F75137E-7FFA-4181-81CF-3C03F9C01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108421"/>
            <a:ext cx="3912583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sz="2000" b="1"/>
              <a:t>After-School Jacket</a:t>
            </a:r>
          </a:p>
          <a:p>
            <a:r>
              <a:rPr lang="en-US" sz="2000"/>
              <a:t>Dominant Color: Black</a:t>
            </a:r>
          </a:p>
          <a:p>
            <a:r>
              <a:rPr lang="en-US" sz="2000"/>
              <a:t>Secondary Color: Red</a:t>
            </a:r>
          </a:p>
          <a:p>
            <a:pPr marL="45720" indent="0">
              <a:buNone/>
            </a:pPr>
            <a:endParaRPr lang="en-US" sz="2000"/>
          </a:p>
          <a:p>
            <a:pPr marL="45720" indent="0">
              <a:buNone/>
            </a:pPr>
            <a:r>
              <a:rPr lang="en-US" sz="2000" b="1"/>
              <a:t>Marble Dots Tee:</a:t>
            </a:r>
          </a:p>
          <a:p>
            <a:r>
              <a:rPr lang="en-US" sz="2000"/>
              <a:t>Dominant Color: Black</a:t>
            </a:r>
          </a:p>
          <a:p>
            <a:r>
              <a:rPr lang="en-US" sz="2000"/>
              <a:t>Secondary Color: Colorful</a:t>
            </a:r>
          </a:p>
        </p:txBody>
      </p:sp>
    </p:spTree>
    <p:extLst>
      <p:ext uri="{BB962C8B-B14F-4D97-AF65-F5344CB8AC3E}">
        <p14:creationId xmlns:p14="http://schemas.microsoft.com/office/powerpoint/2010/main" val="341448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788-9BFD-4DF9-891B-32EAF8DF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/>
              <a:t>Most Common Primary Colors in Tops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646CD46-100F-496D-A4EC-D2B177EF5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3" y="425875"/>
            <a:ext cx="6432018" cy="60169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2C5F2-00AC-463B-A623-56DB5DC8B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There are 1,121 top variations</a:t>
            </a:r>
          </a:p>
          <a:p>
            <a:r>
              <a:rPr lang="en-US" sz="2000"/>
              <a:t>Blue and Green are the most common primary colors</a:t>
            </a:r>
          </a:p>
          <a:p>
            <a:r>
              <a:rPr lang="en-US" sz="2000"/>
              <a:t>Black, Red, and White are used around the same amount</a:t>
            </a:r>
          </a:p>
          <a:p>
            <a:r>
              <a:rPr lang="en-US" sz="2000"/>
              <a:t>Interesting to note that the Colorful color is almost nonexistent</a:t>
            </a:r>
          </a:p>
        </p:txBody>
      </p:sp>
    </p:spTree>
    <p:extLst>
      <p:ext uri="{BB962C8B-B14F-4D97-AF65-F5344CB8AC3E}">
        <p14:creationId xmlns:p14="http://schemas.microsoft.com/office/powerpoint/2010/main" val="30425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788-9BFD-4DF9-891B-32EAF8DF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000"/>
              <a:t>Most Common Secondary Colors in Tops</a:t>
            </a:r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5AA78F8-13A3-46E0-9CA3-5ECBE935A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93" y="527475"/>
            <a:ext cx="6470118" cy="58137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2C5F2-00AC-463B-A623-56DB5DC8B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31470" indent="-285750"/>
            <a:r>
              <a:rPr lang="en-US" sz="2000"/>
              <a:t>White is the most common secondary color</a:t>
            </a:r>
            <a:endParaRPr lang="en-US" sz="2800"/>
          </a:p>
          <a:p>
            <a:pPr marL="331470" indent="-285750"/>
            <a:r>
              <a:rPr lang="en-US" sz="2000"/>
              <a:t>Black is the second most common secondary color</a:t>
            </a:r>
          </a:p>
          <a:p>
            <a:pPr marL="331470" indent="-285750">
              <a:buFont typeface="Corbel"/>
            </a:pPr>
            <a:r>
              <a:rPr lang="en-US" sz="2000"/>
              <a:t>Other colors are generally used around the same amount as the secondary color</a:t>
            </a:r>
          </a:p>
        </p:txBody>
      </p:sp>
    </p:spTree>
    <p:extLst>
      <p:ext uri="{BB962C8B-B14F-4D97-AF65-F5344CB8AC3E}">
        <p14:creationId xmlns:p14="http://schemas.microsoft.com/office/powerpoint/2010/main" val="3289884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788-9BFD-4DF9-891B-32EAF8DF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000"/>
              <a:t>Most Common Primary Colors in Bottoms</a:t>
            </a:r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1F2AF8F-41E2-42A3-AB91-0A49F0EEC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93" y="489375"/>
            <a:ext cx="6393918" cy="58899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2C5F2-00AC-463B-A623-56DB5DC8B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There are 726 bottom variations</a:t>
            </a:r>
          </a:p>
          <a:p>
            <a:r>
              <a:rPr lang="en-US" sz="2000" dirty="0"/>
              <a:t>Blue is the  most common primary color</a:t>
            </a:r>
          </a:p>
          <a:p>
            <a:r>
              <a:rPr lang="en-US" sz="2000" dirty="0"/>
              <a:t>Green is the second most common</a:t>
            </a:r>
          </a:p>
          <a:p>
            <a:r>
              <a:rPr lang="en-US" sz="2000" dirty="0"/>
              <a:t>The Colorful color is not often used as the primary color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7892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788-9BFD-4DF9-891B-32EAF8DF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000"/>
              <a:t>Most Common Secondary Colors in Bottoms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072F068-0DBD-4065-A24C-6E71271BF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3" y="476675"/>
            <a:ext cx="6279618" cy="59026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2C5F2-00AC-463B-A623-56DB5DC8B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31470" indent="-285750"/>
            <a:r>
              <a:rPr lang="en-US" sz="2000"/>
              <a:t>White and Black are the most common secondary colors</a:t>
            </a:r>
          </a:p>
          <a:p>
            <a:pPr marL="331470" indent="-285750">
              <a:buFont typeface="Corbel"/>
            </a:pPr>
            <a:r>
              <a:rPr lang="en-US" sz="2000"/>
              <a:t>The Colorful color is not often used as the secondary color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8067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788-9BFD-4DF9-891B-32EAF8DF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000"/>
              <a:t>Most Common Primary Colors in Shoes</a:t>
            </a: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BC5BA92-3E5F-4124-B202-F50CB4FF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34" y="857675"/>
            <a:ext cx="5286035" cy="51406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2C5F2-00AC-463B-A623-56DB5DC8B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There are 454 shoe variations</a:t>
            </a:r>
          </a:p>
          <a:p>
            <a:r>
              <a:rPr lang="en-US" sz="2000" dirty="0"/>
              <a:t>Red is the most common primary color</a:t>
            </a:r>
          </a:p>
          <a:p>
            <a:r>
              <a:rPr lang="en-US" sz="2000" dirty="0"/>
              <a:t>Black, Blue, Green, Yellow, and Pink are often used at a similar rate</a:t>
            </a:r>
          </a:p>
          <a:p>
            <a:r>
              <a:rPr lang="en-US" sz="2000" dirty="0"/>
              <a:t>The Colorful color is not used in shoes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3492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90E3-A791-4ACA-B135-3A1D11D2B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528" y="243839"/>
            <a:ext cx="6693061" cy="1356360"/>
          </a:xfrm>
        </p:spPr>
        <p:txBody>
          <a:bodyPr>
            <a:normAutofit/>
          </a:bodyPr>
          <a:lstStyle/>
          <a:p>
            <a:r>
              <a:rPr lang="en-US" sz="4000"/>
              <a:t>Background and Importance</a:t>
            </a:r>
          </a:p>
        </p:txBody>
      </p:sp>
      <p:pic>
        <p:nvPicPr>
          <p:cNvPr id="4" name="Picture 2" descr="Animal Crossing: New Horizons players will be getting a &amp;quot;little surprise&amp;quot;  from Tom Nook on May 1 | GamesRadar+">
            <a:extLst>
              <a:ext uri="{FF2B5EF4-FFF2-40B4-BE49-F238E27FC236}">
                <a16:creationId xmlns:a16="http://schemas.microsoft.com/office/drawing/2014/main" id="{6CB427F5-D76C-4E41-977C-DAF05BB38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45" t="61" r="9535" b="-62"/>
          <a:stretch/>
        </p:blipFill>
        <p:spPr bwMode="auto">
          <a:xfrm>
            <a:off x="223336" y="243840"/>
            <a:ext cx="4163607" cy="63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51FE-8635-4F2D-BD9C-05A3A73EB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528" y="1386839"/>
            <a:ext cx="7510136" cy="513370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sz="2400" b="1"/>
              <a:t>From the most recent game (New Horizons)</a:t>
            </a:r>
          </a:p>
          <a:p>
            <a:pPr lvl="1"/>
            <a:r>
              <a:rPr lang="en-US" sz="2400"/>
              <a:t>Before the most recent update</a:t>
            </a:r>
          </a:p>
          <a:p>
            <a:pPr marL="45720" indent="0">
              <a:buNone/>
            </a:pPr>
            <a:r>
              <a:rPr lang="en-US" sz="2400" b="1"/>
              <a:t>Premise: You move to an island and can purchase a better house, clothes, etc. from Tom Nook, owner of Nook Inc.</a:t>
            </a:r>
          </a:p>
          <a:p>
            <a:pPr lvl="1"/>
            <a:r>
              <a:rPr lang="en-US" sz="2200"/>
              <a:t>Actual time and season affects gameplay</a:t>
            </a:r>
          </a:p>
          <a:p>
            <a:pPr marL="45720" indent="0">
              <a:buNone/>
            </a:pPr>
            <a:r>
              <a:rPr lang="en-US" sz="2400" b="1"/>
              <a:t>Clothes purchased mainly with Bells </a:t>
            </a:r>
          </a:p>
          <a:p>
            <a:pPr lvl="1"/>
            <a:r>
              <a:rPr lang="en-US" sz="2400"/>
              <a:t>1 Bell = 1 Yen</a:t>
            </a:r>
          </a:p>
          <a:p>
            <a:pPr lvl="2"/>
            <a:r>
              <a:rPr lang="en-US" sz="2200"/>
              <a:t>1 USD = 114 Yen = 114 Bells</a:t>
            </a:r>
          </a:p>
          <a:p>
            <a:pPr marL="45720" indent="0">
              <a:buNone/>
            </a:pPr>
            <a:r>
              <a:rPr lang="en-US" sz="2400" b="1"/>
              <a:t>Analyzed tops, bottoms, headgear, and shoes</a:t>
            </a:r>
          </a:p>
          <a:p>
            <a:pPr lvl="1"/>
            <a:r>
              <a:rPr lang="en-US" sz="2400"/>
              <a:t>Vendors: Able Sisters, Kicks, Nook Shopping Catalog, etc.</a:t>
            </a:r>
          </a:p>
          <a:p>
            <a:pPr lvl="1"/>
            <a:r>
              <a:rPr lang="en-US" sz="2400"/>
              <a:t>Some have multiple color variations</a:t>
            </a:r>
            <a:endParaRPr lang="en-US" sz="2400" b="1"/>
          </a:p>
          <a:p>
            <a:pPr marL="45720" indent="0">
              <a:buNone/>
            </a:pPr>
            <a:r>
              <a:rPr lang="en-US" sz="2400" b="1"/>
              <a:t>Price and resell value important.</a:t>
            </a:r>
          </a:p>
          <a:p>
            <a:pPr lvl="1"/>
            <a:r>
              <a:rPr lang="en-US" sz="2400"/>
              <a:t>Limited storage space at the beginning of the game</a:t>
            </a:r>
          </a:p>
          <a:p>
            <a:pPr lvl="1"/>
            <a:r>
              <a:rPr lang="en-US" sz="2400"/>
              <a:t>Objective is to repay debts to Tom Nook.</a:t>
            </a:r>
          </a:p>
        </p:txBody>
      </p:sp>
      <p:pic>
        <p:nvPicPr>
          <p:cNvPr id="1030" name="Picture 6" descr="Category:New Horizons inventory icons - Animal Crossing Wiki - Nookipedia">
            <a:extLst>
              <a:ext uri="{FF2B5EF4-FFF2-40B4-BE49-F238E27FC236}">
                <a16:creationId xmlns:a16="http://schemas.microsoft.com/office/drawing/2014/main" id="{74175CFF-BAC4-4540-A0DA-B843ECD9E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64" y="18832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2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788-9BFD-4DF9-891B-32EAF8DF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374479" cy="1356360"/>
          </a:xfrm>
        </p:spPr>
        <p:txBody>
          <a:bodyPr>
            <a:noAutofit/>
          </a:bodyPr>
          <a:lstStyle/>
          <a:p>
            <a:r>
              <a:rPr lang="en-US" sz="3200"/>
              <a:t>Most Common Secondary Colors in Shoes</a:t>
            </a:r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16AC1B0-C78B-47B1-A730-40DDB9CB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93" y="565575"/>
            <a:ext cx="6368518" cy="57375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2C5F2-00AC-463B-A623-56DB5DC8B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31470" indent="-285750"/>
            <a:r>
              <a:rPr lang="en-US" sz="2000"/>
              <a:t>Black and White are generally used as the secondary colors</a:t>
            </a:r>
          </a:p>
          <a:p>
            <a:pPr marL="331470" indent="-285750"/>
            <a:r>
              <a:rPr lang="en-US" sz="2000"/>
              <a:t>The Colorful color is used as secondary color but not as a primary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153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788-9BFD-4DF9-891B-32EAF8DF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/>
              <a:t>Most Common Primary Colors in Hats</a:t>
            </a:r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5D41198-1B1A-459E-82F4-82FFD915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93" y="616375"/>
            <a:ext cx="6444718" cy="57629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2C5F2-00AC-463B-A623-56DB5DC8B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There are 1152 hat variations</a:t>
            </a:r>
          </a:p>
          <a:p>
            <a:r>
              <a:rPr lang="en-US" sz="2000" dirty="0"/>
              <a:t>Red is the most common primary color</a:t>
            </a:r>
          </a:p>
          <a:p>
            <a:r>
              <a:rPr lang="en-US" sz="2000" dirty="0"/>
              <a:t>The distribution of colors is not skewed towards one or two colors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63048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788-9BFD-4DF9-891B-32EAF8DFA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000"/>
              <a:t>Most Common Secondary Colors in Hats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CBCA05A-4960-4A4B-B2D4-0A0E51D2C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93" y="514775"/>
            <a:ext cx="6495518" cy="583916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2C5F2-00AC-463B-A623-56DB5DC8B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31470" indent="-285750"/>
            <a:r>
              <a:rPr lang="en-US" sz="2000"/>
              <a:t>Black and White are commonly used as the secondary colors </a:t>
            </a:r>
          </a:p>
          <a:p>
            <a:pPr marL="331470" indent="-285750"/>
            <a:r>
              <a:rPr lang="en-US" sz="2000"/>
              <a:t>The rest of the colors are used as a similar rate </a:t>
            </a:r>
          </a:p>
          <a:p>
            <a:pPr marL="331470" indent="-285750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55961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F120-9C9D-4C40-BF8F-0EAA0204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Summarizing Primary and Secondary Colors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C65B4-7DB9-4201-A469-ED753DE2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569764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Blue, Green, and Red are commonly used as the primary colors</a:t>
            </a:r>
          </a:p>
          <a:p>
            <a:r>
              <a:rPr lang="en-US"/>
              <a:t>Black and White are used a lot more than other colors as the secondary color</a:t>
            </a:r>
          </a:p>
          <a:p>
            <a:r>
              <a:rPr lang="en-US"/>
              <a:t>The Colorful color is rarely used as the primary color or secondary color</a:t>
            </a:r>
          </a:p>
          <a:p>
            <a:endParaRPr lang="en-US"/>
          </a:p>
        </p:txBody>
      </p:sp>
      <p:pic>
        <p:nvPicPr>
          <p:cNvPr id="8194" name="Picture 2" descr="Pietro | Animal Crossing Wiki | Fandom">
            <a:extLst>
              <a:ext uri="{FF2B5EF4-FFF2-40B4-BE49-F238E27FC236}">
                <a16:creationId xmlns:a16="http://schemas.microsoft.com/office/drawing/2014/main" id="{8870DCCD-C1D5-4324-A286-643294FF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077" y="2057400"/>
            <a:ext cx="3248801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426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2B975-AB34-4527-A2B0-DCF72C96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074" y="1080075"/>
            <a:ext cx="5199926" cy="1443269"/>
          </a:xfrm>
        </p:spPr>
        <p:txBody>
          <a:bodyPr>
            <a:normAutofit/>
          </a:bodyPr>
          <a:lstStyle/>
          <a:p>
            <a:r>
              <a:rPr lang="en-US" sz="4000"/>
              <a:t>How Many Items are Seasonal?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8C1E-D76E-4C2B-9828-8664A99AF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074" y="2531674"/>
            <a:ext cx="5084178" cy="35495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Included seasons are Winter and Summer</a:t>
            </a:r>
          </a:p>
          <a:p>
            <a:r>
              <a:rPr lang="en-US" sz="2400" dirty="0"/>
              <a:t>More year-round items than seasonal items</a:t>
            </a:r>
          </a:p>
          <a:p>
            <a:pPr lvl="1"/>
            <a:r>
              <a:rPr lang="en-US" dirty="0"/>
              <a:t>More Summer than Winter</a:t>
            </a:r>
          </a:p>
          <a:p>
            <a:r>
              <a:rPr lang="en-US" sz="2400" dirty="0"/>
              <a:t>Under 100 seasonal items in each category</a:t>
            </a:r>
          </a:p>
          <a:p>
            <a:r>
              <a:rPr lang="en-US" sz="2400" dirty="0"/>
              <a:t>Over 400 items sold year-round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94A82-55A3-44E1-B331-0D939B42B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3" t="-1" r="-3" b="-3"/>
          <a:stretch/>
        </p:blipFill>
        <p:spPr>
          <a:xfrm>
            <a:off x="5620050" y="1080075"/>
            <a:ext cx="6100691" cy="488661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940007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D944-4EDC-46FC-8786-58D68B65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18395"/>
            <a:ext cx="9875520" cy="1356360"/>
          </a:xfrm>
        </p:spPr>
        <p:txBody>
          <a:bodyPr/>
          <a:lstStyle/>
          <a:p>
            <a:r>
              <a:rPr lang="en-US"/>
              <a:t>Further Analyzing Tops: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FB3DC-605E-4BB3-926B-A58F4DAAE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895742"/>
            <a:ext cx="5374532" cy="4352658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lphaUcPeriod"/>
            </a:pPr>
            <a:r>
              <a:rPr lang="en-US"/>
              <a:t>T-Shirts: Thinner shirt with no collar</a:t>
            </a:r>
          </a:p>
          <a:p>
            <a:pPr marL="502920" indent="-457200">
              <a:buFont typeface="+mj-lt"/>
              <a:buAutoNum type="alphaUcPeriod"/>
            </a:pPr>
            <a:r>
              <a:rPr lang="en-US"/>
              <a:t>Outer: Lower arms wider then cuffed</a:t>
            </a:r>
          </a:p>
          <a:p>
            <a:pPr lvl="1"/>
            <a:r>
              <a:rPr lang="en-US"/>
              <a:t>With or without scarves</a:t>
            </a:r>
          </a:p>
          <a:p>
            <a:pPr marL="502920" indent="-457200">
              <a:buFont typeface="+mj-lt"/>
              <a:buAutoNum type="alphaUcPeriod"/>
            </a:pPr>
            <a:r>
              <a:rPr lang="en-US"/>
              <a:t>Y-Shirts: Collared shirts</a:t>
            </a:r>
          </a:p>
          <a:p>
            <a:pPr lvl="1"/>
            <a:r>
              <a:rPr lang="en-US"/>
              <a:t>Used for dress shirts and other collared items</a:t>
            </a:r>
          </a:p>
          <a:p>
            <a:pPr lvl="1"/>
            <a:r>
              <a:rPr lang="en-US"/>
              <a:t>With or without long sleeves</a:t>
            </a:r>
          </a:p>
          <a:p>
            <a:pPr marL="502920" indent="-457200">
              <a:buFont typeface="+mj-lt"/>
              <a:buAutoNum type="alphaUcPeriod"/>
            </a:pPr>
            <a:r>
              <a:rPr lang="en-US"/>
              <a:t>Coat: Long outerwear with straight arms</a:t>
            </a:r>
          </a:p>
          <a:p>
            <a:pPr lvl="1"/>
            <a:r>
              <a:rPr lang="en-US"/>
              <a:t>Used for longer layered coats</a:t>
            </a:r>
          </a:p>
          <a:p>
            <a:pPr marL="502920" indent="-457200">
              <a:buFont typeface="+mj-lt"/>
              <a:buAutoNum type="alphaUcPeriod"/>
            </a:pPr>
            <a:r>
              <a:rPr lang="en-US"/>
              <a:t>Puff: Puffed sleeve shirts</a:t>
            </a:r>
          </a:p>
        </p:txBody>
      </p:sp>
      <p:pic>
        <p:nvPicPr>
          <p:cNvPr id="4" name="Picture 2" descr="Dolly Shirt | Animal Crossing Database and Wishlist Maker - VillagerDB">
            <a:extLst>
              <a:ext uri="{FF2B5EF4-FFF2-40B4-BE49-F238E27FC236}">
                <a16:creationId xmlns:a16="http://schemas.microsoft.com/office/drawing/2014/main" id="{80520343-6037-4A93-88AB-32C0B947A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13" y="3429000"/>
            <a:ext cx="1573045" cy="157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eckered Muffler">
            <a:extLst>
              <a:ext uri="{FF2B5EF4-FFF2-40B4-BE49-F238E27FC236}">
                <a16:creationId xmlns:a16="http://schemas.microsoft.com/office/drawing/2014/main" id="{53502EAB-56B0-4341-9499-91B4FD35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430" y="1751828"/>
            <a:ext cx="1555253" cy="155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larless Coat (New Horizons) - Animal Crossing Wiki - Nookipedia">
            <a:extLst>
              <a:ext uri="{FF2B5EF4-FFF2-40B4-BE49-F238E27FC236}">
                <a16:creationId xmlns:a16="http://schemas.microsoft.com/office/drawing/2014/main" id="{2B0F1F4B-B3D0-4650-9E50-6CD0631E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76" y="3376982"/>
            <a:ext cx="1616484" cy="16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L Tee (New Horizons) - Animal Crossing Wiki - Nookipedia">
            <a:extLst>
              <a:ext uri="{FF2B5EF4-FFF2-40B4-BE49-F238E27FC236}">
                <a16:creationId xmlns:a16="http://schemas.microsoft.com/office/drawing/2014/main" id="{74FA90E8-A492-4DD9-BF80-17436B7F0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24" y="1751829"/>
            <a:ext cx="1555253" cy="155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ublet | Animal Crossing Database and Wishlist Maker - VillagerDB">
            <a:extLst>
              <a:ext uri="{FF2B5EF4-FFF2-40B4-BE49-F238E27FC236}">
                <a16:creationId xmlns:a16="http://schemas.microsoft.com/office/drawing/2014/main" id="{47608C3B-D0C6-4631-B9F5-9A008E2BE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235" y="1672987"/>
            <a:ext cx="1695054" cy="16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73892C-79E2-4D0A-AFDC-5D0061FD6A2B}"/>
              </a:ext>
            </a:extLst>
          </p:cNvPr>
          <p:cNvSpPr txBox="1"/>
          <p:nvPr/>
        </p:nvSpPr>
        <p:spPr>
          <a:xfrm>
            <a:off x="7181824" y="3150163"/>
            <a:ext cx="42466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A                                    B                                     C</a:t>
            </a:r>
          </a:p>
          <a:p>
            <a:endParaRPr lang="en-US">
              <a:solidFill>
                <a:schemeClr val="accent1"/>
              </a:solidFill>
            </a:endParaRPr>
          </a:p>
          <a:p>
            <a:endParaRPr lang="en-US">
              <a:solidFill>
                <a:schemeClr val="accent1"/>
              </a:solidFill>
            </a:endParaRPr>
          </a:p>
          <a:p>
            <a:endParaRPr lang="en-US">
              <a:solidFill>
                <a:schemeClr val="accent1"/>
              </a:solidFill>
            </a:endParaRPr>
          </a:p>
          <a:p>
            <a:endParaRPr lang="en-US">
              <a:solidFill>
                <a:schemeClr val="accent1"/>
              </a:solidFill>
            </a:endParaRPr>
          </a:p>
          <a:p>
            <a:br>
              <a:rPr lang="en-US">
                <a:solidFill>
                  <a:schemeClr val="accent1"/>
                </a:solidFill>
              </a:rPr>
            </a:br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chemeClr val="accent1"/>
                </a:solidFill>
              </a:rPr>
              <a:t>                     D                                     E </a:t>
            </a:r>
          </a:p>
        </p:txBody>
      </p:sp>
    </p:spTree>
    <p:extLst>
      <p:ext uri="{BB962C8B-B14F-4D97-AF65-F5344CB8AC3E}">
        <p14:creationId xmlns:p14="http://schemas.microsoft.com/office/powerpoint/2010/main" val="2558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6391-C061-4A7B-8ECA-729806F0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/>
              <a:t>What Kinds of Tops are Seasonal?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12DF0-FEB7-4703-9C91-10598EAE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4" y="1024893"/>
            <a:ext cx="6045576" cy="48062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4E7B-C7C6-4692-B65D-254FB7719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  <a:noFill/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000"/>
              <a:t>Year-Round:</a:t>
            </a:r>
          </a:p>
          <a:p>
            <a:pPr lvl="1"/>
            <a:r>
              <a:rPr lang="en-US"/>
              <a:t>Y-shirt (collared shirts) most common</a:t>
            </a:r>
          </a:p>
          <a:p>
            <a:pPr lvl="1"/>
            <a:r>
              <a:rPr lang="en-US"/>
              <a:t>Puff least common</a:t>
            </a:r>
          </a:p>
          <a:p>
            <a:pPr marL="45720" indent="0">
              <a:buNone/>
            </a:pPr>
            <a:r>
              <a:rPr lang="en-US" sz="2000"/>
              <a:t>Winter:</a:t>
            </a:r>
          </a:p>
          <a:p>
            <a:pPr lvl="1"/>
            <a:r>
              <a:rPr lang="en-US"/>
              <a:t>Outer most common</a:t>
            </a:r>
          </a:p>
          <a:p>
            <a:pPr lvl="1"/>
            <a:r>
              <a:rPr lang="en-US"/>
              <a:t>Puff and T-shirts least common</a:t>
            </a:r>
          </a:p>
          <a:p>
            <a:pPr marL="45720" indent="0">
              <a:buNone/>
            </a:pPr>
            <a:r>
              <a:rPr lang="en-US" sz="2000"/>
              <a:t>Spring</a:t>
            </a:r>
          </a:p>
          <a:p>
            <a:pPr lvl="1"/>
            <a:r>
              <a:rPr lang="en-US"/>
              <a:t>T-shirts most common</a:t>
            </a:r>
          </a:p>
          <a:p>
            <a:pPr lvl="1"/>
            <a:r>
              <a:rPr lang="en-US"/>
              <a:t>Outer least common</a:t>
            </a:r>
          </a:p>
        </p:txBody>
      </p:sp>
    </p:spTree>
    <p:extLst>
      <p:ext uri="{BB962C8B-B14F-4D97-AF65-F5344CB8AC3E}">
        <p14:creationId xmlns:p14="http://schemas.microsoft.com/office/powerpoint/2010/main" val="134057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8E6A-BB5C-4AE9-AE3C-6BED863D7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0497" y="609600"/>
            <a:ext cx="3540650" cy="1356360"/>
          </a:xfrm>
        </p:spPr>
        <p:txBody>
          <a:bodyPr>
            <a:normAutofit/>
          </a:bodyPr>
          <a:lstStyle/>
          <a:p>
            <a:r>
              <a:rPr lang="en-US" sz="3200"/>
              <a:t>Average Prices for Seasonal Clothes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7F33C1A-F4E9-472D-9E4D-CCF0BDD9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53" y="665515"/>
            <a:ext cx="7018374" cy="55269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D3A8-2FBA-4D9D-87F4-028BCD62A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3047" y="2057400"/>
            <a:ext cx="3438100" cy="4038600"/>
          </a:xfrm>
        </p:spPr>
        <p:txBody>
          <a:bodyPr>
            <a:normAutofit/>
          </a:bodyPr>
          <a:lstStyle/>
          <a:p>
            <a:r>
              <a:rPr lang="en-US" sz="2000"/>
              <a:t>Year-round prices often higher and vary more</a:t>
            </a:r>
            <a:endParaRPr lang="en-US" sz="1800"/>
          </a:p>
          <a:p>
            <a:r>
              <a:rPr lang="en-US" sz="2000"/>
              <a:t>Year-round average prices highest</a:t>
            </a:r>
          </a:p>
          <a:p>
            <a:r>
              <a:rPr lang="en-US" sz="2000"/>
              <a:t>Winter has higher purchase prices than Summer</a:t>
            </a:r>
          </a:p>
        </p:txBody>
      </p:sp>
    </p:spTree>
    <p:extLst>
      <p:ext uri="{BB962C8B-B14F-4D97-AF65-F5344CB8AC3E}">
        <p14:creationId xmlns:p14="http://schemas.microsoft.com/office/powerpoint/2010/main" val="2200562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DFF6-472B-4499-AEED-49596528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/>
              <a:t>Average Resale Value for Seasonal Clothes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E57F684-24AB-4592-AFEF-FA0EA27E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15" y="646455"/>
            <a:ext cx="6913155" cy="55650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DC281-7639-4C42-9CA6-A158FED92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1800"/>
              <a:t>Year-round values usually higher</a:t>
            </a:r>
          </a:p>
          <a:p>
            <a:pPr lvl="1"/>
            <a:r>
              <a:rPr lang="en-US" sz="1800"/>
              <a:t>Vary more</a:t>
            </a:r>
          </a:p>
          <a:p>
            <a:r>
              <a:rPr lang="en-US" sz="1800"/>
              <a:t>Winter has higher resale value than summer</a:t>
            </a:r>
          </a:p>
          <a:p>
            <a:r>
              <a:rPr lang="en-US" sz="1800"/>
              <a:t>Overall much lower than purchase prices</a:t>
            </a:r>
          </a:p>
          <a:p>
            <a:pPr lvl="1"/>
            <a:r>
              <a:rPr lang="en-US" sz="1600"/>
              <a:t>Top purchase price is over 12,000 Bells while top resale value is 3,400 Bells</a:t>
            </a:r>
          </a:p>
          <a:p>
            <a:pPr lvl="1"/>
            <a:r>
              <a:rPr lang="en-US" sz="1600"/>
              <a:t>Top seasonal price is over 1,500 Bells while highest resale value is under 500 Bells</a:t>
            </a:r>
          </a:p>
        </p:txBody>
      </p:sp>
    </p:spTree>
    <p:extLst>
      <p:ext uri="{BB962C8B-B14F-4D97-AF65-F5344CB8AC3E}">
        <p14:creationId xmlns:p14="http://schemas.microsoft.com/office/powerpoint/2010/main" val="118409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AB27-B3FE-4B3E-9D15-F61761DF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/>
              <a:t>Average Prices for Seasonal Tops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F867D-332A-4592-A86E-4E483275A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1" y="727038"/>
            <a:ext cx="6744076" cy="52961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37BC-D49A-4B4B-95CE-22191B031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2000"/>
              <a:t>Winter tops often sell for more than year-round tops</a:t>
            </a:r>
          </a:p>
          <a:p>
            <a:r>
              <a:rPr lang="en-US" sz="2000"/>
              <a:t>Summer top prices still the lowest</a:t>
            </a:r>
          </a:p>
          <a:p>
            <a:r>
              <a:rPr lang="en-US" sz="2000"/>
              <a:t>Year-round prices still most variable</a:t>
            </a:r>
          </a:p>
          <a:p>
            <a:pPr lvl="1"/>
            <a:r>
              <a:rPr lang="en-US" sz="1800"/>
              <a:t>Winter varies more in top prices than overall prices</a:t>
            </a:r>
          </a:p>
        </p:txBody>
      </p:sp>
    </p:spTree>
    <p:extLst>
      <p:ext uri="{BB962C8B-B14F-4D97-AF65-F5344CB8AC3E}">
        <p14:creationId xmlns:p14="http://schemas.microsoft.com/office/powerpoint/2010/main" val="191546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85DA-D23B-4CEC-AF02-477DBEA5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0F89C-2083-4F11-A699-EB58597A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Outfit Price Values:</a:t>
            </a:r>
          </a:p>
          <a:p>
            <a:pPr lvl="1">
              <a:spcAft>
                <a:spcPts val="0"/>
              </a:spcAft>
            </a:pPr>
            <a:r>
              <a:rPr lang="en-US"/>
              <a:t>Some significant features but no clear patterns behind buy price variation</a:t>
            </a:r>
          </a:p>
          <a:p>
            <a:r>
              <a:rPr lang="en-US"/>
              <a:t>Resale Values:</a:t>
            </a:r>
          </a:p>
          <a:p>
            <a:pPr lvl="1"/>
            <a:r>
              <a:rPr lang="en-US"/>
              <a:t>Flat, ubiquitous 25% resale rate for all items</a:t>
            </a:r>
          </a:p>
          <a:p>
            <a:r>
              <a:rPr lang="en-US"/>
              <a:t>Dominant Colors:</a:t>
            </a:r>
          </a:p>
          <a:p>
            <a:pPr lvl="1">
              <a:spcAft>
                <a:spcPts val="0"/>
              </a:spcAft>
            </a:pPr>
            <a:r>
              <a:rPr lang="en-US"/>
              <a:t>Dominant: Blue, Green, and Red </a:t>
            </a:r>
          </a:p>
          <a:p>
            <a:pPr lvl="1">
              <a:spcAft>
                <a:spcPts val="0"/>
              </a:spcAft>
            </a:pPr>
            <a:r>
              <a:rPr lang="en-US"/>
              <a:t>Secondary: Black and White</a:t>
            </a:r>
          </a:p>
          <a:p>
            <a:r>
              <a:rPr lang="en-US"/>
              <a:t>Seasonal Clothes:</a:t>
            </a:r>
          </a:p>
          <a:p>
            <a:pPr lvl="1">
              <a:spcAft>
                <a:spcPts val="0"/>
              </a:spcAft>
            </a:pPr>
            <a:r>
              <a:rPr lang="en-US"/>
              <a:t>Year-round items and tops are most common</a:t>
            </a:r>
          </a:p>
          <a:p>
            <a:pPr lvl="1">
              <a:spcAft>
                <a:spcPts val="0"/>
              </a:spcAft>
            </a:pPr>
            <a:r>
              <a:rPr lang="en-US"/>
              <a:t>More Summer items than Winter items</a:t>
            </a:r>
          </a:p>
          <a:p>
            <a:pPr lvl="1">
              <a:spcAft>
                <a:spcPts val="0"/>
              </a:spcAft>
            </a:pPr>
            <a:r>
              <a:rPr lang="en-US"/>
              <a:t>Year-round clothes are more expensive overall</a:t>
            </a:r>
          </a:p>
          <a:p>
            <a:pPr lvl="1">
              <a:spcAft>
                <a:spcPts val="0"/>
              </a:spcAft>
            </a:pPr>
            <a:r>
              <a:rPr lang="en-US"/>
              <a:t>Similar dominant colors in Winter and Summer clothes</a:t>
            </a:r>
          </a:p>
          <a:p>
            <a:pPr lvl="1">
              <a:spcAft>
                <a:spcPts val="0"/>
              </a:spcAft>
            </a:pPr>
            <a:endParaRPr lang="en-US"/>
          </a:p>
        </p:txBody>
      </p:sp>
      <p:pic>
        <p:nvPicPr>
          <p:cNvPr id="1026" name="Picture 2" descr="Timmy &amp;amp; Tommy - Play Nintendo">
            <a:extLst>
              <a:ext uri="{FF2B5EF4-FFF2-40B4-BE49-F238E27FC236}">
                <a16:creationId xmlns:a16="http://schemas.microsoft.com/office/drawing/2014/main" id="{2CAB5E1C-2AA3-4D8A-93B7-18486BB8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361" y="2766391"/>
            <a:ext cx="3419015" cy="332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65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A200-917D-4690-A826-400C5BB6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200"/>
              <a:t>Average Resale Value for Seasonal Tops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56CDD-4ACB-4BC0-AE68-CEB7142D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3" y="685675"/>
            <a:ext cx="6711498" cy="5486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6B4B1-9C45-4893-80EB-B6E74FD30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2000"/>
              <a:t>Also higher resale value for Winter tops</a:t>
            </a:r>
          </a:p>
          <a:p>
            <a:r>
              <a:rPr lang="en-US" sz="2000"/>
              <a:t>Lowest value in Summer</a:t>
            </a:r>
          </a:p>
          <a:p>
            <a:r>
              <a:rPr lang="en-US" sz="2000"/>
              <a:t>Still most variation in Year-round prices</a:t>
            </a:r>
          </a:p>
        </p:txBody>
      </p:sp>
    </p:spTree>
    <p:extLst>
      <p:ext uri="{BB962C8B-B14F-4D97-AF65-F5344CB8AC3E}">
        <p14:creationId xmlns:p14="http://schemas.microsoft.com/office/powerpoint/2010/main" val="2980960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9E6C-BFF6-4956-9C49-C21620CCE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000"/>
              <a:t>Most Dominant Colors in Seasonal Clothes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8AA19-3722-4407-8750-871C7DD8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4" y="1009780"/>
            <a:ext cx="6045576" cy="48364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9DF2-68CB-4F7F-809C-891BC4DA4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1800"/>
              <a:t>Year-round:</a:t>
            </a:r>
          </a:p>
          <a:p>
            <a:pPr lvl="1"/>
            <a:r>
              <a:rPr lang="en-US" sz="1600"/>
              <a:t>Blue most common</a:t>
            </a:r>
          </a:p>
          <a:p>
            <a:pPr lvl="1"/>
            <a:r>
              <a:rPr lang="en-US" sz="1600"/>
              <a:t>Colorful (rainbow) least common</a:t>
            </a:r>
          </a:p>
          <a:p>
            <a:pPr marL="45720" indent="0">
              <a:buNone/>
            </a:pPr>
            <a:r>
              <a:rPr lang="en-US" sz="1800"/>
              <a:t>Winter:</a:t>
            </a:r>
          </a:p>
          <a:p>
            <a:pPr lvl="1"/>
            <a:r>
              <a:rPr lang="en-US" sz="1600"/>
              <a:t>Green most common</a:t>
            </a:r>
          </a:p>
          <a:p>
            <a:pPr lvl="1"/>
            <a:r>
              <a:rPr lang="en-US" sz="1600"/>
              <a:t>Orange least common</a:t>
            </a:r>
          </a:p>
          <a:p>
            <a:pPr lvl="1"/>
            <a:r>
              <a:rPr lang="en-US" sz="1600"/>
              <a:t>Colorful not in the dataset</a:t>
            </a:r>
          </a:p>
          <a:p>
            <a:pPr marL="45720" indent="0">
              <a:buNone/>
            </a:pPr>
            <a:r>
              <a:rPr lang="en-US" sz="1800"/>
              <a:t>Summer:</a:t>
            </a:r>
          </a:p>
          <a:p>
            <a:pPr lvl="1"/>
            <a:r>
              <a:rPr lang="en-US" sz="1600"/>
              <a:t>Green most common</a:t>
            </a:r>
          </a:p>
          <a:p>
            <a:pPr lvl="1"/>
            <a:r>
              <a:rPr lang="en-US" sz="1600"/>
              <a:t>Brown least common</a:t>
            </a:r>
          </a:p>
          <a:p>
            <a:pPr lvl="1"/>
            <a:r>
              <a:rPr lang="en-US" sz="1600"/>
              <a:t>Colorful not in the dataset</a:t>
            </a:r>
          </a:p>
        </p:txBody>
      </p:sp>
    </p:spTree>
    <p:extLst>
      <p:ext uri="{BB962C8B-B14F-4D97-AF65-F5344CB8AC3E}">
        <p14:creationId xmlns:p14="http://schemas.microsoft.com/office/powerpoint/2010/main" val="223795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BF37-8D56-4F41-96AF-9F6DAF39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4" y="609600"/>
            <a:ext cx="3912583" cy="1356360"/>
          </a:xfrm>
        </p:spPr>
        <p:txBody>
          <a:bodyPr>
            <a:normAutofit/>
          </a:bodyPr>
          <a:lstStyle/>
          <a:p>
            <a:r>
              <a:rPr lang="en-US" sz="3000"/>
              <a:t>Most Dominant Colors in Seasonal Tops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EA05D5E-69DF-493E-938E-AECAA422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4" y="971994"/>
            <a:ext cx="6045576" cy="49120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6EF9C-C2DA-4ACE-8BB2-4512F10B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1800"/>
              <a:t>Year-round:</a:t>
            </a:r>
          </a:p>
          <a:p>
            <a:pPr lvl="1"/>
            <a:r>
              <a:rPr lang="en-US" sz="1600"/>
              <a:t>Consistent</a:t>
            </a:r>
          </a:p>
          <a:p>
            <a:pPr lvl="1"/>
            <a:r>
              <a:rPr lang="en-US" sz="1600"/>
              <a:t>Blue most common</a:t>
            </a:r>
          </a:p>
          <a:p>
            <a:pPr lvl="1"/>
            <a:r>
              <a:rPr lang="en-US" sz="1600"/>
              <a:t>Colorful (rainbow) least common</a:t>
            </a:r>
          </a:p>
          <a:p>
            <a:pPr marL="45720" indent="0">
              <a:buNone/>
            </a:pPr>
            <a:r>
              <a:rPr lang="en-US" sz="1800"/>
              <a:t>Winter:</a:t>
            </a:r>
          </a:p>
          <a:p>
            <a:pPr lvl="1"/>
            <a:r>
              <a:rPr lang="en-US" sz="1600"/>
              <a:t>Consistent</a:t>
            </a:r>
          </a:p>
          <a:p>
            <a:pPr lvl="1"/>
            <a:r>
              <a:rPr lang="en-US" sz="1600"/>
              <a:t>Green most common</a:t>
            </a:r>
          </a:p>
          <a:p>
            <a:pPr lvl="1"/>
            <a:r>
              <a:rPr lang="en-US" sz="1600"/>
              <a:t>Orange least common</a:t>
            </a:r>
          </a:p>
          <a:p>
            <a:pPr lvl="1"/>
            <a:r>
              <a:rPr lang="en-US" sz="1600"/>
              <a:t>Colorful not in the dataset</a:t>
            </a:r>
          </a:p>
          <a:p>
            <a:pPr marL="45720" indent="0">
              <a:buNone/>
            </a:pPr>
            <a:r>
              <a:rPr lang="en-US" sz="1800"/>
              <a:t>Summer:</a:t>
            </a:r>
          </a:p>
          <a:p>
            <a:pPr lvl="1"/>
            <a:r>
              <a:rPr lang="en-US" sz="1600"/>
              <a:t>White most common</a:t>
            </a:r>
          </a:p>
          <a:p>
            <a:pPr lvl="1"/>
            <a:r>
              <a:rPr lang="en-US" sz="1600"/>
              <a:t>Brown least common</a:t>
            </a:r>
          </a:p>
          <a:p>
            <a:pPr lvl="1"/>
            <a:r>
              <a:rPr lang="en-US" sz="1600"/>
              <a:t>Colorful not in the dataset</a:t>
            </a:r>
          </a:p>
          <a:p>
            <a:pPr marL="45720" indent="0">
              <a:buNone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39198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0C90-A4CA-4C51-B341-97A4BD96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783" y="357809"/>
            <a:ext cx="7405659" cy="1356360"/>
          </a:xfrm>
        </p:spPr>
        <p:txBody>
          <a:bodyPr>
            <a:normAutofit/>
          </a:bodyPr>
          <a:lstStyle/>
          <a:p>
            <a:r>
              <a:rPr lang="en-US" sz="3600"/>
              <a:t>Actionable Suggestions for Nintendo</a:t>
            </a:r>
          </a:p>
        </p:txBody>
      </p:sp>
      <p:pic>
        <p:nvPicPr>
          <p:cNvPr id="9218" name="Picture 2" descr="Animal Crossing: New Horizons glitch lets you clone items, rake in  truckloads of Bells">
            <a:extLst>
              <a:ext uri="{FF2B5EF4-FFF2-40B4-BE49-F238E27FC236}">
                <a16:creationId xmlns:a16="http://schemas.microsoft.com/office/drawing/2014/main" id="{2CD9083F-3639-4F7A-B36B-CDA7907E1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0" t="61" r="34352" b="-62"/>
          <a:stretch/>
        </p:blipFill>
        <p:spPr bwMode="auto">
          <a:xfrm>
            <a:off x="223336" y="243840"/>
            <a:ext cx="3990855" cy="63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FFE70-6E41-4EE3-9657-5DF049F69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783" y="1630017"/>
            <a:ext cx="7405660" cy="4870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sz="2000"/>
              <a:t>Color suggestions:</a:t>
            </a:r>
          </a:p>
          <a:p>
            <a:pPr lvl="1"/>
            <a:r>
              <a:rPr lang="en-US"/>
              <a:t>Use secondary colors other than Black and White</a:t>
            </a:r>
          </a:p>
          <a:p>
            <a:pPr lvl="1"/>
            <a:r>
              <a:rPr lang="en-US"/>
              <a:t>Make more Colorful items overall</a:t>
            </a:r>
          </a:p>
          <a:p>
            <a:pPr marL="45720" indent="0">
              <a:buNone/>
            </a:pPr>
            <a:r>
              <a:rPr lang="en-US" sz="2000"/>
              <a:t>Price Suggestions:</a:t>
            </a:r>
          </a:p>
          <a:p>
            <a:pPr lvl="1"/>
            <a:r>
              <a:rPr lang="en-US"/>
              <a:t>Change from ubiquitous 25% resale price to more varied model</a:t>
            </a:r>
          </a:p>
          <a:p>
            <a:pPr lvl="1"/>
            <a:r>
              <a:rPr lang="en-US"/>
              <a:t>Give players higher sell prices for their items if they sell old items sooner to buy new items</a:t>
            </a:r>
          </a:p>
          <a:p>
            <a:pPr marL="45720" indent="0">
              <a:buNone/>
            </a:pPr>
            <a:r>
              <a:rPr lang="en-US" sz="2000"/>
              <a:t>Seasonal Considerations:</a:t>
            </a:r>
          </a:p>
          <a:p>
            <a:pPr lvl="1"/>
            <a:r>
              <a:rPr lang="en-US"/>
              <a:t>Create more seasonal items that aren’t tops</a:t>
            </a:r>
          </a:p>
          <a:p>
            <a:pPr lvl="1"/>
            <a:r>
              <a:rPr lang="en-US"/>
              <a:t>Seasonal items would be more exclusive with higher price/resale values</a:t>
            </a:r>
          </a:p>
          <a:p>
            <a:pPr lvl="1"/>
            <a:r>
              <a:rPr lang="en-US"/>
              <a:t>Make the dominant color (Green) different for overall seasonal clothes</a:t>
            </a:r>
          </a:p>
          <a:p>
            <a:pPr marL="274320" lvl="1" indent="0">
              <a:buNone/>
            </a:pPr>
            <a:endParaRPr lang="en-US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87863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F60E-6F22-4A3C-A92F-B15BFA53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Picture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8A48-2B3E-4F09-919B-583A4C9C3B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228600" marR="0" lvl="0" indent="-182880" algn="l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CADE4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2"/>
              </a:rPr>
              <a:t>Able Sisters</a:t>
            </a:r>
            <a:endParaRPr lang="en-US">
              <a:hlinkClick r:id="rId3"/>
            </a:endParaRPr>
          </a:p>
          <a:p>
            <a:r>
              <a:rPr lang="en-US">
                <a:hlinkClick r:id="rId3"/>
              </a:rPr>
              <a:t>Tom Nook Image</a:t>
            </a:r>
            <a:endParaRPr lang="en-US"/>
          </a:p>
          <a:p>
            <a:r>
              <a:rPr lang="en-US">
                <a:hlinkClick r:id="rId4"/>
              </a:rPr>
              <a:t>Bells Icon</a:t>
            </a:r>
            <a:endParaRPr lang="en-US"/>
          </a:p>
          <a:p>
            <a:r>
              <a:rPr lang="en-US">
                <a:hlinkClick r:id="rId5"/>
              </a:rPr>
              <a:t>Inside of Able Sisters Store</a:t>
            </a:r>
            <a:endParaRPr lang="en-US"/>
          </a:p>
          <a:p>
            <a:r>
              <a:rPr lang="en-US">
                <a:hlinkClick r:id="rId6"/>
              </a:rPr>
              <a:t>Buying from Kicks</a:t>
            </a:r>
            <a:endParaRPr lang="en-US"/>
          </a:p>
          <a:p>
            <a:r>
              <a:rPr lang="en-US"/>
              <a:t>Shirts: </a:t>
            </a:r>
            <a:r>
              <a:rPr lang="en-US">
                <a:hlinkClick r:id="rId7"/>
              </a:rPr>
              <a:t>T-Shirt</a:t>
            </a:r>
            <a:r>
              <a:rPr lang="en-US"/>
              <a:t>, </a:t>
            </a:r>
            <a:r>
              <a:rPr lang="en-US">
                <a:hlinkClick r:id="rId8"/>
              </a:rPr>
              <a:t>Y-Shirt</a:t>
            </a:r>
            <a:r>
              <a:rPr lang="en-US"/>
              <a:t>, </a:t>
            </a:r>
            <a:r>
              <a:rPr lang="en-US">
                <a:hlinkClick r:id="rId9"/>
              </a:rPr>
              <a:t>Outer</a:t>
            </a:r>
            <a:r>
              <a:rPr lang="en-US"/>
              <a:t>, </a:t>
            </a:r>
            <a:r>
              <a:rPr lang="en-US">
                <a:hlinkClick r:id="rId10"/>
              </a:rPr>
              <a:t>Puff</a:t>
            </a:r>
            <a:r>
              <a:rPr lang="en-US"/>
              <a:t>, </a:t>
            </a:r>
            <a:r>
              <a:rPr lang="en-US">
                <a:hlinkClick r:id="rId11"/>
              </a:rPr>
              <a:t>Coat</a:t>
            </a:r>
            <a:endParaRPr lang="en-US"/>
          </a:p>
          <a:p>
            <a:r>
              <a:rPr lang="en-US"/>
              <a:t>Single Characters: </a:t>
            </a:r>
            <a:r>
              <a:rPr lang="en-US">
                <a:hlinkClick r:id="rId12"/>
              </a:rPr>
              <a:t>Timmy and Tommy</a:t>
            </a:r>
            <a:r>
              <a:rPr lang="en-US"/>
              <a:t>, </a:t>
            </a:r>
            <a:r>
              <a:rPr lang="en-US">
                <a:hlinkClick r:id="rId13"/>
              </a:rPr>
              <a:t>Kicks</a:t>
            </a:r>
            <a:r>
              <a:rPr lang="en-US"/>
              <a:t>, </a:t>
            </a:r>
            <a:r>
              <a:rPr lang="en-US">
                <a:hlinkClick r:id="rId14"/>
              </a:rPr>
              <a:t>Label</a:t>
            </a:r>
            <a:r>
              <a:rPr lang="en-US"/>
              <a:t>, </a:t>
            </a:r>
            <a:r>
              <a:rPr lang="en-US">
                <a:hlinkClick r:id="rId15"/>
              </a:rPr>
              <a:t>Isabelle</a:t>
            </a:r>
            <a:r>
              <a:rPr lang="en-US"/>
              <a:t>, </a:t>
            </a:r>
            <a:r>
              <a:rPr lang="en-US">
                <a:hlinkClick r:id="rId16"/>
              </a:rPr>
              <a:t>Pietro 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B56C5-E137-48F1-B505-39B1770BE4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Most Expensive Outfit: </a:t>
            </a:r>
            <a:r>
              <a:rPr lang="en-US">
                <a:hlinkClick r:id="rId17"/>
              </a:rPr>
              <a:t>Royal Crown</a:t>
            </a:r>
            <a:r>
              <a:rPr lang="en-US"/>
              <a:t>, </a:t>
            </a:r>
            <a:r>
              <a:rPr lang="en-US">
                <a:hlinkClick r:id="rId18"/>
              </a:rPr>
              <a:t>Royal Shirt</a:t>
            </a:r>
            <a:r>
              <a:rPr lang="en-US"/>
              <a:t>, </a:t>
            </a:r>
            <a:r>
              <a:rPr lang="en-US">
                <a:hlinkClick r:id="rId19"/>
              </a:rPr>
              <a:t>Samurai Shirt</a:t>
            </a:r>
            <a:r>
              <a:rPr lang="en-US"/>
              <a:t>, </a:t>
            </a:r>
            <a:r>
              <a:rPr lang="en-US">
                <a:hlinkClick r:id="rId20"/>
              </a:rPr>
              <a:t>Noble Pants</a:t>
            </a:r>
            <a:r>
              <a:rPr lang="en-US"/>
              <a:t>, </a:t>
            </a:r>
            <a:r>
              <a:rPr lang="en-US">
                <a:hlinkClick r:id="rId21"/>
              </a:rPr>
              <a:t>Samurai Greaves</a:t>
            </a:r>
            <a:r>
              <a:rPr lang="en-US"/>
              <a:t>, </a:t>
            </a:r>
            <a:r>
              <a:rPr lang="en-US">
                <a:hlinkClick r:id="rId22"/>
              </a:rPr>
              <a:t>Space Boots</a:t>
            </a:r>
            <a:r>
              <a:rPr lang="en-US"/>
              <a:t>, </a:t>
            </a:r>
            <a:r>
              <a:rPr lang="en-US">
                <a:hlinkClick r:id="rId23"/>
              </a:rPr>
              <a:t>Zori</a:t>
            </a:r>
            <a:endParaRPr lang="en-US"/>
          </a:p>
          <a:p>
            <a:r>
              <a:rPr lang="en-US"/>
              <a:t>Least Expensive Outfit: </a:t>
            </a:r>
            <a:r>
              <a:rPr lang="en-US">
                <a:hlinkClick r:id="rId24"/>
              </a:rPr>
              <a:t>Paper Bag</a:t>
            </a:r>
            <a:r>
              <a:rPr lang="en-US"/>
              <a:t>, </a:t>
            </a:r>
            <a:r>
              <a:rPr lang="en-US">
                <a:hlinkClick r:id="rId25"/>
              </a:rPr>
              <a:t>Tank</a:t>
            </a:r>
            <a:r>
              <a:rPr lang="en-US"/>
              <a:t>, </a:t>
            </a:r>
            <a:r>
              <a:rPr lang="en-US">
                <a:hlinkClick r:id="rId26"/>
              </a:rPr>
              <a:t>Athletic Shorts</a:t>
            </a:r>
            <a:r>
              <a:rPr lang="en-US"/>
              <a:t>, </a:t>
            </a:r>
            <a:r>
              <a:rPr lang="en-US">
                <a:hlinkClick r:id="rId27"/>
              </a:rPr>
              <a:t>Traditional Suteteko Pants</a:t>
            </a:r>
            <a:r>
              <a:rPr lang="en-US"/>
              <a:t>, </a:t>
            </a:r>
            <a:r>
              <a:rPr lang="en-US">
                <a:hlinkClick r:id="rId28"/>
              </a:rPr>
              <a:t>Flip-Flops</a:t>
            </a:r>
            <a:r>
              <a:rPr lang="en-US"/>
              <a:t>, </a:t>
            </a:r>
            <a:r>
              <a:rPr lang="en-US">
                <a:hlinkClick r:id="rId29"/>
              </a:rPr>
              <a:t>Slip-On School Shoes</a:t>
            </a:r>
            <a:r>
              <a:rPr lang="en-US"/>
              <a:t>, </a:t>
            </a:r>
            <a:r>
              <a:rPr lang="en-US">
                <a:hlinkClick r:id="rId30"/>
              </a:rPr>
              <a:t>Restroom Slippers</a:t>
            </a:r>
            <a:r>
              <a:rPr lang="en-US"/>
              <a:t>, </a:t>
            </a:r>
            <a:r>
              <a:rPr lang="en-US">
                <a:hlinkClick r:id="rId31"/>
              </a:rPr>
              <a:t>Shower Sandals</a:t>
            </a:r>
            <a:r>
              <a:rPr lang="en-US"/>
              <a:t>, </a:t>
            </a:r>
            <a:r>
              <a:rPr lang="en-US">
                <a:hlinkClick r:id="rId32"/>
              </a:rPr>
              <a:t>Slippers</a:t>
            </a:r>
            <a:endParaRPr lang="en-US"/>
          </a:p>
          <a:p>
            <a:r>
              <a:rPr lang="en-US"/>
              <a:t>Color Examples: </a:t>
            </a:r>
            <a:r>
              <a:rPr lang="en-US">
                <a:hlinkClick r:id="rId33"/>
              </a:rPr>
              <a:t>After School Jacket</a:t>
            </a:r>
            <a:r>
              <a:rPr lang="en-US"/>
              <a:t>, </a:t>
            </a:r>
            <a:r>
              <a:rPr lang="en-US">
                <a:hlinkClick r:id="rId34"/>
              </a:rPr>
              <a:t>Marble Dots Tee </a:t>
            </a:r>
            <a:endParaRPr lang="en-US"/>
          </a:p>
          <a:p>
            <a:r>
              <a:rPr lang="en-US">
                <a:hlinkClick r:id="rId35"/>
              </a:rPr>
              <a:t>Person with Switch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9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D986-F1A0-4E4E-AA88-CCF8963B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01B12-BF43-4F10-AAA5-82A034A31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Bell Conversions:</a:t>
            </a:r>
          </a:p>
          <a:p>
            <a:pPr lvl="1"/>
            <a:r>
              <a:rPr lang="en-US">
                <a:hlinkClick r:id="rId2"/>
              </a:rPr>
              <a:t>New Leaf  Yen Conversion</a:t>
            </a:r>
            <a:endParaRPr lang="en-US"/>
          </a:p>
          <a:p>
            <a:pPr lvl="1"/>
            <a:r>
              <a:rPr lang="en-US">
                <a:hlinkClick r:id="rId3"/>
              </a:rPr>
              <a:t>New Horizons</a:t>
            </a:r>
            <a:endParaRPr lang="en-US"/>
          </a:p>
          <a:p>
            <a:pPr lvl="1"/>
            <a:r>
              <a:rPr lang="en-US">
                <a:hlinkClick r:id="rId4"/>
              </a:rPr>
              <a:t>Updated Conversion Rate as of 11/16/2021</a:t>
            </a:r>
          </a:p>
          <a:p>
            <a:pPr>
              <a:spcAft>
                <a:spcPts val="400"/>
              </a:spcAft>
            </a:pPr>
            <a:r>
              <a:rPr lang="en-US"/>
              <a:t>Clothing Background Information:</a:t>
            </a:r>
          </a:p>
          <a:p>
            <a:pPr lvl="1"/>
            <a:r>
              <a:rPr lang="en-US">
                <a:hlinkClick r:id="rId5"/>
              </a:rPr>
              <a:t>Categories and Colors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9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0644-2D27-4FC1-B912-B1DF34191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Sample: Vendors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DBB12-986C-4ABD-9A6F-95E7263F3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4701208" cy="4038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/>
              <a:t>Background:</a:t>
            </a:r>
          </a:p>
          <a:p>
            <a:r>
              <a:rPr lang="en-US"/>
              <a:t>The Able Sisters store and the Nook Shopping Catalog are accessible from your island each day.</a:t>
            </a:r>
          </a:p>
          <a:p>
            <a:pPr lvl="1"/>
            <a:r>
              <a:rPr lang="en-US"/>
              <a:t>Kicks and other vendors travel to your island on certain days.</a:t>
            </a:r>
          </a:p>
          <a:p>
            <a:pPr marL="45720" indent="0">
              <a:buNone/>
            </a:pPr>
            <a:r>
              <a:rPr lang="en-US"/>
              <a:t>Sample:</a:t>
            </a:r>
          </a:p>
          <a:p>
            <a:r>
              <a:rPr lang="en-US"/>
              <a:t>Able Sisters sells most items</a:t>
            </a:r>
          </a:p>
          <a:p>
            <a:r>
              <a:rPr lang="en-US"/>
              <a:t>Special festivals and Dodo Airlines promotions provide the fewest items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0209C1-4BF8-4EAD-ACD8-DDE8C0627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93" y="2354245"/>
            <a:ext cx="5458857" cy="344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95AB-FDD1-47E2-B48E-209D7DCDA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476" y="629478"/>
            <a:ext cx="4308758" cy="1356360"/>
          </a:xfrm>
        </p:spPr>
        <p:txBody>
          <a:bodyPr>
            <a:normAutofit/>
          </a:bodyPr>
          <a:lstStyle/>
          <a:p>
            <a:r>
              <a:rPr lang="en-US" sz="3200"/>
              <a:t>Our Sample: Item Types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858B211-A35A-4961-BB84-CA23911D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09" y="447505"/>
            <a:ext cx="5679748" cy="5962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4C0DD-70B8-41BB-82B0-59DB13C40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476" y="2057400"/>
            <a:ext cx="3912583" cy="4038600"/>
          </a:xfrm>
        </p:spPr>
        <p:txBody>
          <a:bodyPr>
            <a:normAutofit/>
          </a:bodyPr>
          <a:lstStyle/>
          <a:p>
            <a:r>
              <a:rPr lang="en-US" sz="2000"/>
              <a:t>Tops were the most common</a:t>
            </a:r>
          </a:p>
          <a:p>
            <a:r>
              <a:rPr lang="en-US" sz="2000"/>
              <a:t>Single Item Categories:</a:t>
            </a:r>
          </a:p>
          <a:p>
            <a:pPr lvl="1"/>
            <a:r>
              <a:rPr lang="en-US"/>
              <a:t>Tops - 276</a:t>
            </a:r>
          </a:p>
          <a:p>
            <a:pPr lvl="1"/>
            <a:r>
              <a:rPr lang="en-US"/>
              <a:t>Bottoms - 139</a:t>
            </a:r>
          </a:p>
          <a:p>
            <a:pPr lvl="1"/>
            <a:r>
              <a:rPr lang="en-US"/>
              <a:t>Hats/Headgear - 144</a:t>
            </a:r>
          </a:p>
          <a:p>
            <a:pPr lvl="1"/>
            <a:r>
              <a:rPr lang="en-US"/>
              <a:t>Shoes - 77</a:t>
            </a:r>
          </a:p>
        </p:txBody>
      </p:sp>
    </p:spTree>
    <p:extLst>
      <p:ext uri="{BB962C8B-B14F-4D97-AF65-F5344CB8AC3E}">
        <p14:creationId xmlns:p14="http://schemas.microsoft.com/office/powerpoint/2010/main" val="289108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600E-8ED1-4954-84C4-B5E00472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Outfit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D3DB2-60D4-4ACC-B29B-FDDFA520C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Most Expensive Outfit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88B7E5B-E76E-4332-8DA7-6BEB27CF5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2999" y="2778751"/>
            <a:ext cx="5570115" cy="3383280"/>
          </a:xfrm>
        </p:spPr>
        <p:txBody>
          <a:bodyPr/>
          <a:lstStyle/>
          <a:p>
            <a:r>
              <a:rPr lang="en-US"/>
              <a:t>Hat: Royal Crown</a:t>
            </a:r>
          </a:p>
          <a:p>
            <a:pPr lvl="1"/>
            <a:r>
              <a:rPr lang="en-US"/>
              <a:t>1,200,000 Bells</a:t>
            </a:r>
          </a:p>
          <a:p>
            <a:r>
              <a:rPr lang="en-US"/>
              <a:t>Shirts: Royal shirt or samurai shirt</a:t>
            </a:r>
          </a:p>
          <a:p>
            <a:pPr lvl="1"/>
            <a:r>
              <a:rPr lang="en-US"/>
              <a:t>6,720 Bells</a:t>
            </a:r>
          </a:p>
          <a:p>
            <a:r>
              <a:rPr lang="en-US"/>
              <a:t>Pants: Noble Pants</a:t>
            </a:r>
          </a:p>
          <a:p>
            <a:pPr lvl="1"/>
            <a:r>
              <a:rPr lang="en-US"/>
              <a:t>4,300 Bells</a:t>
            </a:r>
          </a:p>
          <a:p>
            <a:r>
              <a:rPr lang="en-US"/>
              <a:t>Shoes: Samurai greaves, space boots, or zori</a:t>
            </a:r>
          </a:p>
          <a:p>
            <a:pPr lvl="1"/>
            <a:r>
              <a:rPr lang="en-US"/>
              <a:t>4,300 Bells</a:t>
            </a:r>
          </a:p>
        </p:txBody>
      </p:sp>
      <p:pic>
        <p:nvPicPr>
          <p:cNvPr id="1026" name="Picture 2" descr="Royal Crown (New Horizons) - Animal Crossing Wiki - Nookipedia">
            <a:extLst>
              <a:ext uri="{FF2B5EF4-FFF2-40B4-BE49-F238E27FC236}">
                <a16:creationId xmlns:a16="http://schemas.microsoft.com/office/drawing/2014/main" id="{EB9CDC92-1502-4A51-A45F-8CB472B5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92" y="291138"/>
            <a:ext cx="1694162" cy="16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yal Shirt (New Horizons) - Animal Crossing Wiki - Nookipedia">
            <a:extLst>
              <a:ext uri="{FF2B5EF4-FFF2-40B4-BE49-F238E27FC236}">
                <a16:creationId xmlns:a16="http://schemas.microsoft.com/office/drawing/2014/main" id="{F95FFB28-CB38-43BB-B36E-DAA17289A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91" y="1701084"/>
            <a:ext cx="1727916" cy="172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murai Shirt (New Horizons) - Animal Crossing Wiki - Nookipedia">
            <a:extLst>
              <a:ext uri="{FF2B5EF4-FFF2-40B4-BE49-F238E27FC236}">
                <a16:creationId xmlns:a16="http://schemas.microsoft.com/office/drawing/2014/main" id="{B47BFF97-4A5C-4E9B-B4BD-2A6BC024C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085" y="1701085"/>
            <a:ext cx="1727915" cy="172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ble Pants (New Horizons) - Animal Crossing Wiki - Nookipedia">
            <a:extLst>
              <a:ext uri="{FF2B5EF4-FFF2-40B4-BE49-F238E27FC236}">
                <a16:creationId xmlns:a16="http://schemas.microsoft.com/office/drawing/2014/main" id="{09A0672F-7BD6-4D55-AE7D-9D57A4385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654" y="3271380"/>
            <a:ext cx="1856985" cy="185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murai Greaves (New Horizons) - Animal Crossing Wiki - Nookipedia">
            <a:extLst>
              <a:ext uri="{FF2B5EF4-FFF2-40B4-BE49-F238E27FC236}">
                <a16:creationId xmlns:a16="http://schemas.microsoft.com/office/drawing/2014/main" id="{CEBD293C-9FBC-47B3-8A7E-5DF2583D3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817" y="510887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ace Boots (New Horizons) - Animal Crossing Wiki - Nookipedia">
            <a:extLst>
              <a:ext uri="{FF2B5EF4-FFF2-40B4-BE49-F238E27FC236}">
                <a16:creationId xmlns:a16="http://schemas.microsoft.com/office/drawing/2014/main" id="{7696EB91-50D9-498A-8B83-2B4C5119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98" y="510887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Zori (New Horizons) - Animal Crossing Wiki - Nookipedia">
            <a:extLst>
              <a:ext uri="{FF2B5EF4-FFF2-40B4-BE49-F238E27FC236}">
                <a16:creationId xmlns:a16="http://schemas.microsoft.com/office/drawing/2014/main" id="{66207EA7-7B4F-49CE-9ED6-A39EB602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42" y="5058084"/>
            <a:ext cx="1356361" cy="1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51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600E-8ED1-4954-84C4-B5E00472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Outfit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D3DB2-60D4-4ACC-B29B-FDDFA520C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Least Expensive Outfit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6242A-9ECF-4B45-836D-B1A3F1363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0" y="2778751"/>
            <a:ext cx="5806966" cy="3383280"/>
          </a:xfrm>
        </p:spPr>
        <p:txBody>
          <a:bodyPr>
            <a:normAutofit fontScale="92500"/>
          </a:bodyPr>
          <a:lstStyle/>
          <a:p>
            <a:r>
              <a:rPr lang="en-US"/>
              <a:t>Hats: Paper bag</a:t>
            </a:r>
          </a:p>
          <a:p>
            <a:pPr lvl="1"/>
            <a:r>
              <a:rPr lang="en-US"/>
              <a:t>140 Bells</a:t>
            </a:r>
          </a:p>
          <a:p>
            <a:r>
              <a:rPr lang="en-US"/>
              <a:t>Shirt: Tank</a:t>
            </a:r>
          </a:p>
          <a:p>
            <a:pPr lvl="1"/>
            <a:r>
              <a:rPr lang="en-US"/>
              <a:t>350 Bells</a:t>
            </a:r>
          </a:p>
          <a:p>
            <a:r>
              <a:rPr lang="en-US"/>
              <a:t>Pants: Athletic shorts or traditional suteteko pants</a:t>
            </a:r>
          </a:p>
          <a:p>
            <a:pPr lvl="1"/>
            <a:r>
              <a:rPr lang="en-US"/>
              <a:t>560 Bells</a:t>
            </a:r>
          </a:p>
          <a:p>
            <a:r>
              <a:rPr lang="en-US"/>
              <a:t>Shoes: flip-flops, restroom slippers, shower sandals, slip-on school shoes, or slippers</a:t>
            </a:r>
          </a:p>
          <a:p>
            <a:pPr lvl="1"/>
            <a:r>
              <a:rPr lang="en-US"/>
              <a:t>350 Bells</a:t>
            </a:r>
          </a:p>
        </p:txBody>
      </p:sp>
      <p:pic>
        <p:nvPicPr>
          <p:cNvPr id="2050" name="Picture 2" descr="Paper Bag (New Horizons) - Animal Crossing Wiki - Nookipedia">
            <a:extLst>
              <a:ext uri="{FF2B5EF4-FFF2-40B4-BE49-F238E27FC236}">
                <a16:creationId xmlns:a16="http://schemas.microsoft.com/office/drawing/2014/main" id="{75CC9C74-DBD9-46D2-90F0-A5C424BE1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285" y="533886"/>
            <a:ext cx="1742305" cy="174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imal Crossing New Horizons Tank Price - ACNH Items Buy &amp;amp; Sell Prices |  AKRPG.COM">
            <a:extLst>
              <a:ext uri="{FF2B5EF4-FFF2-40B4-BE49-F238E27FC236}">
                <a16:creationId xmlns:a16="http://schemas.microsoft.com/office/drawing/2014/main" id="{CE2456B5-120B-4EC4-8CD4-B0819CF4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698" y="468224"/>
            <a:ext cx="1877988" cy="18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thletic Shorts for Animal Crossing New Horizons ACNH – Nooks Treasures">
            <a:extLst>
              <a:ext uri="{FF2B5EF4-FFF2-40B4-BE49-F238E27FC236}">
                <a16:creationId xmlns:a16="http://schemas.microsoft.com/office/drawing/2014/main" id="{07C6616F-F4FF-4AC5-9867-53330CC96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48" y="2017258"/>
            <a:ext cx="2161360" cy="21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aditional Suteteko Pants for Animal Crossing New Horizons ACNH – Nooks  Treasures">
            <a:extLst>
              <a:ext uri="{FF2B5EF4-FFF2-40B4-BE49-F238E27FC236}">
                <a16:creationId xmlns:a16="http://schemas.microsoft.com/office/drawing/2014/main" id="{716F8AFC-76E2-498C-B7EC-07734572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540" y="2070487"/>
            <a:ext cx="1877988" cy="18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ip-flops - Yellow | Animal Crossing (ACNH) | Nookea">
            <a:extLst>
              <a:ext uri="{FF2B5EF4-FFF2-40B4-BE49-F238E27FC236}">
                <a16:creationId xmlns:a16="http://schemas.microsoft.com/office/drawing/2014/main" id="{D71E7A65-9302-4C02-9ACE-D5911BB3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66" y="3822948"/>
            <a:ext cx="1412620" cy="14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lip-On School Shoes (New Horizons) - Animal Crossing Wiki - Nookipedia">
            <a:extLst>
              <a:ext uri="{FF2B5EF4-FFF2-40B4-BE49-F238E27FC236}">
                <a16:creationId xmlns:a16="http://schemas.microsoft.com/office/drawing/2014/main" id="{81EA63D9-7438-40E6-AD4E-1EE82A52C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674" y="5057891"/>
            <a:ext cx="1527369" cy="15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troom Slippers (New Horizons) - Animal Crossing Wiki - Nookipedia">
            <a:extLst>
              <a:ext uri="{FF2B5EF4-FFF2-40B4-BE49-F238E27FC236}">
                <a16:creationId xmlns:a16="http://schemas.microsoft.com/office/drawing/2014/main" id="{2BECFD6A-CE3D-4E06-8112-8AF58FF8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92" y="3862853"/>
            <a:ext cx="1412619" cy="141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hower Sandals (New Horizons) - Animal Crossing Wiki - Nookipedia">
            <a:extLst>
              <a:ext uri="{FF2B5EF4-FFF2-40B4-BE49-F238E27FC236}">
                <a16:creationId xmlns:a16="http://schemas.microsoft.com/office/drawing/2014/main" id="{7AF98F78-C40E-4E4F-8689-BB8B879F4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570" y="3748104"/>
            <a:ext cx="1527369" cy="152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nimal Crossing New Horizons Slippers Price - ACNH Items Buy &amp;amp; Sell Prices  | AKRPG.COM">
            <a:extLst>
              <a:ext uri="{FF2B5EF4-FFF2-40B4-BE49-F238E27FC236}">
                <a16:creationId xmlns:a16="http://schemas.microsoft.com/office/drawing/2014/main" id="{003F7357-276E-45E8-B8ED-61D2397D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25" y="5091250"/>
            <a:ext cx="1452130" cy="145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40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C0DD7BF-8F3D-4D34-A37A-85563D3D6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2C64D9-D855-4343-BB40-3E465EFFA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06D061A-80BB-4A08-8350-176FFFDCC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E3AA470-3B69-490E-97A2-0A6A6AB58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713BAD8-E33C-42AC-A8E6-8F3D8B376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2979E2-B89C-40AF-BC3B-F1B518211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D195C48-3B53-4363-9FA7-58E5976EA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4DAA1-C998-499F-946F-2575D395E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5138" y="857675"/>
            <a:ext cx="3113366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000" b="1" cap="all">
                <a:solidFill>
                  <a:srgbClr val="FFFFFF"/>
                </a:solidFill>
              </a:rPr>
              <a:t>Items with the Highest Resale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BBDA9-2420-4889-9263-246F9F87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0328" y="4541697"/>
            <a:ext cx="3082986" cy="15434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FFFFFF"/>
                </a:solidFill>
              </a:rPr>
              <a:t>There were no items that were specifically better resale value. They all sell for 24.86-25%.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A41F6837-B43A-46F7-9B4C-92801A210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"/>
          <a:stretch/>
        </p:blipFill>
        <p:spPr>
          <a:xfrm>
            <a:off x="872064" y="857675"/>
            <a:ext cx="6045576" cy="539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9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E88-3E2A-45DB-9FD5-B817F856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563" y="792094"/>
            <a:ext cx="3912583" cy="1356360"/>
          </a:xfrm>
        </p:spPr>
        <p:txBody>
          <a:bodyPr>
            <a:normAutofit/>
          </a:bodyPr>
          <a:lstStyle/>
          <a:p>
            <a:r>
              <a:rPr lang="en-US" sz="3600"/>
              <a:t>Modeling Buy Price</a:t>
            </a:r>
          </a:p>
        </p:txBody>
      </p:sp>
      <p:pic>
        <p:nvPicPr>
          <p:cNvPr id="3074" name="Picture 2" descr="Animal Crossing: New Horizons — Everything you need to know about Kicks |  iMore">
            <a:extLst>
              <a:ext uri="{FF2B5EF4-FFF2-40B4-BE49-F238E27FC236}">
                <a16:creationId xmlns:a16="http://schemas.microsoft.com/office/drawing/2014/main" id="{DC26D59E-682D-4128-BFA6-3D605DDA2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" t="-1" r="3983" b="-1"/>
          <a:stretch/>
        </p:blipFill>
        <p:spPr bwMode="auto">
          <a:xfrm>
            <a:off x="872064" y="1470274"/>
            <a:ext cx="6045576" cy="391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C4D0-0F7B-4EC9-9550-1373BFC26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564" y="2057400"/>
            <a:ext cx="3912583" cy="4038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/>
              <a:t>Initial target variable was resale value</a:t>
            </a:r>
          </a:p>
          <a:p>
            <a:r>
              <a:rPr lang="en-US" sz="2800"/>
              <a:t>Resale value 25% of buy price across all items</a:t>
            </a:r>
          </a:p>
          <a:p>
            <a:r>
              <a:rPr lang="en-US" sz="2800"/>
              <a:t>New target variable is the amount each item costs (buy price)</a:t>
            </a:r>
          </a:p>
        </p:txBody>
      </p:sp>
    </p:spTree>
    <p:extLst>
      <p:ext uri="{BB962C8B-B14F-4D97-AF65-F5344CB8AC3E}">
        <p14:creationId xmlns:p14="http://schemas.microsoft.com/office/powerpoint/2010/main" val="338940268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Application>Microsoft Office PowerPoint</Application>
  <PresentationFormat>Widescreen</PresentationFormat>
  <Slides>35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Basis</vt:lpstr>
      <vt:lpstr>Animal Crossing Outfits:  Price, Color, and Resale Value</vt:lpstr>
      <vt:lpstr>Background and Importance</vt:lpstr>
      <vt:lpstr>Main Conclusions</vt:lpstr>
      <vt:lpstr>Our Sample: Vendors</vt:lpstr>
      <vt:lpstr>Our Sample: Item Types</vt:lpstr>
      <vt:lpstr>Outfit Values</vt:lpstr>
      <vt:lpstr>Outfit Values</vt:lpstr>
      <vt:lpstr>Items with the Highest Resale Value</vt:lpstr>
      <vt:lpstr>Modeling Buy Price</vt:lpstr>
      <vt:lpstr>Modeling Buy Price – Initial Groupby</vt:lpstr>
      <vt:lpstr>Modeling Buy Price – Initial Groupby</vt:lpstr>
      <vt:lpstr>Modeling Buy Price – Initial Groupby</vt:lpstr>
      <vt:lpstr>Modeling Buy Price</vt:lpstr>
      <vt:lpstr>Dominant and Secondary Colors</vt:lpstr>
      <vt:lpstr>Most Common Primary Colors in Tops</vt:lpstr>
      <vt:lpstr>Most Common Secondary Colors in Tops</vt:lpstr>
      <vt:lpstr>Most Common Primary Colors in Bottoms</vt:lpstr>
      <vt:lpstr>Most Common Secondary Colors in Bottoms</vt:lpstr>
      <vt:lpstr>Most Common Primary Colors in Shoes</vt:lpstr>
      <vt:lpstr>Most Common Secondary Colors in Shoes</vt:lpstr>
      <vt:lpstr>Most Common Primary Colors in Hats</vt:lpstr>
      <vt:lpstr>Most Common Secondary Colors in Hats</vt:lpstr>
      <vt:lpstr>Summarizing Primary and Secondary Colors</vt:lpstr>
      <vt:lpstr>How Many Items are Seasonal?</vt:lpstr>
      <vt:lpstr>Further Analyzing Tops: Types</vt:lpstr>
      <vt:lpstr>What Kinds of Tops are Seasonal?</vt:lpstr>
      <vt:lpstr>Average Prices for Seasonal Clothes</vt:lpstr>
      <vt:lpstr>Average Resale Value for Seasonal Clothes</vt:lpstr>
      <vt:lpstr>Average Prices for Seasonal Tops</vt:lpstr>
      <vt:lpstr>Average Resale Value for Seasonal Tops</vt:lpstr>
      <vt:lpstr>Most Dominant Colors in Seasonal Clothes</vt:lpstr>
      <vt:lpstr>Most Dominant Colors in Seasonal Tops</vt:lpstr>
      <vt:lpstr>Actionable Suggestions for Nintendo</vt:lpstr>
      <vt:lpstr>Picture 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</cp:revision>
  <dcterms:created xsi:type="dcterms:W3CDTF">2021-11-11T15:13:12Z</dcterms:created>
  <dcterms:modified xsi:type="dcterms:W3CDTF">2021-11-30T14:35:42Z</dcterms:modified>
</cp:coreProperties>
</file>